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66" r:id="rId12"/>
    <p:sldId id="268" r:id="rId13"/>
    <p:sldId id="269" r:id="rId14"/>
    <p:sldId id="270" r:id="rId15"/>
    <p:sldId id="271" r:id="rId16"/>
    <p:sldId id="272" r:id="rId17"/>
    <p:sldId id="284" r:id="rId18"/>
    <p:sldId id="283" r:id="rId19"/>
    <p:sldId id="273" r:id="rId20"/>
    <p:sldId id="278" r:id="rId21"/>
    <p:sldId id="279" r:id="rId22"/>
    <p:sldId id="280" r:id="rId23"/>
    <p:sldId id="281" r:id="rId24"/>
    <p:sldId id="282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分析狀況</a:t>
              </a:r>
            </a:p>
          </p:txBody>
        </p:sp>
      </p:grpSp>
      <p:grpSp>
        <p:nvGrpSpPr>
          <p:cNvPr id="14" name="组合 18">
            <a:extLst>
              <a:ext uri="{FF2B5EF4-FFF2-40B4-BE49-F238E27FC236}">
                <a16:creationId xmlns:a16="http://schemas.microsoft.com/office/drawing/2014/main" id="{731365E5-D46A-4F07-A00B-56C4B72A1363}"/>
              </a:ext>
            </a:extLst>
          </p:cNvPr>
          <p:cNvGrpSpPr>
            <a:grpSpLocks/>
          </p:cNvGrpSpPr>
          <p:nvPr/>
        </p:nvGrpSpPr>
        <p:grpSpPr bwMode="auto">
          <a:xfrm>
            <a:off x="916164" y="2251680"/>
            <a:ext cx="2956506" cy="544412"/>
            <a:chOff x="5623561" y="1479512"/>
            <a:chExt cx="2362200" cy="434731"/>
          </a:xfrm>
          <a:solidFill>
            <a:schemeClr val="accent1">
              <a:lumMod val="75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A408DE-CDDF-46E9-9971-A401C12AEBCB}"/>
                </a:ext>
              </a:extLst>
            </p:cNvPr>
            <p:cNvSpPr/>
            <p:nvPr/>
          </p:nvSpPr>
          <p:spPr bwMode="auto">
            <a:xfrm>
              <a:off x="5623561" y="1479512"/>
              <a:ext cx="236220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15">
              <a:extLst>
                <a:ext uri="{FF2B5EF4-FFF2-40B4-BE49-F238E27FC236}">
                  <a16:creationId xmlns:a16="http://schemas.microsoft.com/office/drawing/2014/main" id="{7F58EB31-4D19-4B4F-B14A-80CF85772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1142707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VR </a:t>
              </a: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技術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BCCD660-FD84-4989-9DD4-9CB7BDEB94DD}"/>
              </a:ext>
            </a:extLst>
          </p:cNvPr>
          <p:cNvSpPr/>
          <p:nvPr/>
        </p:nvSpPr>
        <p:spPr>
          <a:xfrm>
            <a:off x="916163" y="3038044"/>
            <a:ext cx="5179837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组合 18">
            <a:extLst>
              <a:ext uri="{FF2B5EF4-FFF2-40B4-BE49-F238E27FC236}">
                <a16:creationId xmlns:a16="http://schemas.microsoft.com/office/drawing/2014/main" id="{FE3DBCDB-6CEB-4256-B7BA-57B4A416B9CF}"/>
              </a:ext>
            </a:extLst>
          </p:cNvPr>
          <p:cNvGrpSpPr>
            <a:grpSpLocks/>
          </p:cNvGrpSpPr>
          <p:nvPr/>
        </p:nvGrpSpPr>
        <p:grpSpPr bwMode="auto">
          <a:xfrm>
            <a:off x="6298214" y="2251680"/>
            <a:ext cx="2956506" cy="544412"/>
            <a:chOff x="5623561" y="1479512"/>
            <a:chExt cx="2362200" cy="434731"/>
          </a:xfrm>
          <a:solidFill>
            <a:schemeClr val="accent1">
              <a:lumMod val="75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7B47D09-645A-42E4-BC4E-82966181CBCE}"/>
                </a:ext>
              </a:extLst>
            </p:cNvPr>
            <p:cNvSpPr/>
            <p:nvPr/>
          </p:nvSpPr>
          <p:spPr bwMode="auto">
            <a:xfrm>
              <a:off x="5623561" y="1479512"/>
              <a:ext cx="236220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文本框 15">
              <a:extLst>
                <a:ext uri="{FF2B5EF4-FFF2-40B4-BE49-F238E27FC236}">
                  <a16:creationId xmlns:a16="http://schemas.microsoft.com/office/drawing/2014/main" id="{BDAC375A-37AC-4402-88FC-21F209A7B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721331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手機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ECCA1ECD-C628-4D4F-859D-4A1A356D14DB}"/>
              </a:ext>
            </a:extLst>
          </p:cNvPr>
          <p:cNvSpPr/>
          <p:nvPr/>
        </p:nvSpPr>
        <p:spPr>
          <a:xfrm>
            <a:off x="6298213" y="3038044"/>
            <a:ext cx="5179837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55BA480C-3AC2-42B0-A8AC-F0C594FEA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925" y="34290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solidFill>
                  <a:schemeClr val="bg1"/>
                </a:solidFill>
                <a:latin typeface="Adobe Gothic Std B" panose="020B0800000000000000" pitchFamily="34" charset="-128"/>
              </a:rPr>
              <a:t>體</a:t>
            </a:r>
            <a:endParaRPr lang="zh-CN" altLang="en-US" b="1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32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1F4EB30-DBC4-4A5E-A257-45D594CB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96062"/>
              </p:ext>
            </p:extLst>
          </p:nvPr>
        </p:nvGraphicFramePr>
        <p:xfrm>
          <a:off x="1190950" y="2445165"/>
          <a:ext cx="9810099" cy="314074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406231">
                  <a:extLst>
                    <a:ext uri="{9D8B030D-6E8A-4147-A177-3AD203B41FA5}">
                      <a16:colId xmlns:a16="http://schemas.microsoft.com/office/drawing/2014/main" val="1030558232"/>
                    </a:ext>
                  </a:extLst>
                </a:gridCol>
                <a:gridCol w="5403868">
                  <a:extLst>
                    <a:ext uri="{9D8B030D-6E8A-4147-A177-3AD203B41FA5}">
                      <a16:colId xmlns:a16="http://schemas.microsoft.com/office/drawing/2014/main" val="354562041"/>
                    </a:ext>
                  </a:extLst>
                </a:gridCol>
              </a:tblGrid>
              <a:tr h="54970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需求分析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effectLst/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對應功能說明</a:t>
                      </a:r>
                      <a:endParaRPr lang="zh-TW" altLang="en-US" sz="36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484934400"/>
                  </a:ext>
                </a:extLst>
              </a:tr>
              <a:tr h="3955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提升擬實感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利用</a:t>
                      </a:r>
                      <a:r>
                        <a:rPr lang="en-US" altLang="zh-TW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VR</a:t>
                      </a: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顯示遊戲介面，並附加搖桿操作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858892824"/>
                  </a:ext>
                </a:extLst>
              </a:tr>
              <a:tr h="2376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能跟周遭人比較技術和遊玩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一般多人對戰、排名對戰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815221635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能跟朋友遊玩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自訂與搜尋房間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180135099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使自身代入扮演角色，體驗不同任務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任務模式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858775558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更換並了解道具及裝備規格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道具欄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購買裝備，增加遊戲體驗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商城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功能架構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420DE71-35E8-4FC6-9CFA-60EB1E72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66" y="231455"/>
            <a:ext cx="6468558" cy="62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49726A-B546-43E3-B23A-39D596358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40010"/>
              </p:ext>
            </p:extLst>
          </p:nvPr>
        </p:nvGraphicFramePr>
        <p:xfrm>
          <a:off x="956802" y="2616707"/>
          <a:ext cx="10431633" cy="287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53">
                  <a:extLst>
                    <a:ext uri="{9D8B030D-6E8A-4147-A177-3AD203B41FA5}">
                      <a16:colId xmlns:a16="http://schemas.microsoft.com/office/drawing/2014/main" val="3940753409"/>
                    </a:ext>
                  </a:extLst>
                </a:gridCol>
                <a:gridCol w="2431472">
                  <a:extLst>
                    <a:ext uri="{9D8B030D-6E8A-4147-A177-3AD203B41FA5}">
                      <a16:colId xmlns:a16="http://schemas.microsoft.com/office/drawing/2014/main" val="3951628131"/>
                    </a:ext>
                  </a:extLst>
                </a:gridCol>
                <a:gridCol w="6047508">
                  <a:extLst>
                    <a:ext uri="{9D8B030D-6E8A-4147-A177-3AD203B41FA5}">
                      <a16:colId xmlns:a16="http://schemas.microsoft.com/office/drawing/2014/main" val="32522589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solidFill>
                            <a:schemeClr val="bg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功能項目</a:t>
                      </a:r>
                    </a:p>
                  </a:txBody>
                  <a:tcPr marL="118702" marR="118702" marT="59351" marB="593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操作項目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說明</a:t>
                      </a: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410559928"/>
                  </a:ext>
                </a:extLst>
              </a:tr>
              <a:tr h="481404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solidFill>
                            <a:schemeClr val="bg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遊玩模式</a:t>
                      </a:r>
                    </a:p>
                  </a:txBody>
                  <a:tcPr marL="104834" marR="104834" marT="52417" marB="5241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一般對戰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928810291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排名對戰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3132775945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任務模式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883727568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自訂與搜尋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975641332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新手教學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253752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55066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系統架構流程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整體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7A819D2-AEEA-403B-8D56-162EFC19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34" y="1703707"/>
            <a:ext cx="6970732" cy="49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BEF562-B584-40F8-A81B-3607AEF3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66812"/>
            <a:ext cx="116967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6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8A2D911D-8937-438E-B6B6-C44CF4B1913D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7EC79D-AEC8-42A7-BDB2-BEDA7593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3825"/>
            <a:ext cx="44196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0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86CEC89-2A84-4B5B-8E6B-A382B718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7" y="209550"/>
            <a:ext cx="3133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5096E7-08D5-40AE-85FF-FF4BD415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62" y="527678"/>
            <a:ext cx="3528476" cy="58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36AF9E-F7BE-4915-8010-F83C242B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402" y="1360161"/>
            <a:ext cx="2949195" cy="41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44935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資源使用及需求</a:t>
              </a:r>
            </a:p>
          </p:txBody>
        </p:sp>
      </p:grpSp>
      <p:grpSp>
        <p:nvGrpSpPr>
          <p:cNvPr id="7" name="组合 18">
            <a:extLst>
              <a:ext uri="{FF2B5EF4-FFF2-40B4-BE49-F238E27FC236}">
                <a16:creationId xmlns:a16="http://schemas.microsoft.com/office/drawing/2014/main" id="{68F847FB-38BB-4849-BF25-384E64AF86EE}"/>
              </a:ext>
            </a:extLst>
          </p:cNvPr>
          <p:cNvGrpSpPr>
            <a:grpSpLocks/>
          </p:cNvGrpSpPr>
          <p:nvPr/>
        </p:nvGrpSpPr>
        <p:grpSpPr bwMode="auto">
          <a:xfrm>
            <a:off x="1262746" y="2398625"/>
            <a:ext cx="2600917" cy="544412"/>
            <a:chOff x="5623561" y="1479512"/>
            <a:chExt cx="2078090" cy="434731"/>
          </a:xfrm>
          <a:solidFill>
            <a:schemeClr val="accent1">
              <a:lumMod val="75000"/>
            </a:schemeClr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C34BD7-94F4-4C02-85E3-EBD72FC9E89F}"/>
                </a:ext>
              </a:extLst>
            </p:cNvPr>
            <p:cNvSpPr/>
            <p:nvPr/>
          </p:nvSpPr>
          <p:spPr bwMode="auto">
            <a:xfrm>
              <a:off x="5623561" y="1479512"/>
              <a:ext cx="207809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id="{AA1B6CCA-3419-4BB3-A087-E460754DF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721331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程式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FA3B54A-5C53-459F-958E-4E664815DEEA}"/>
              </a:ext>
            </a:extLst>
          </p:cNvPr>
          <p:cNvSpPr/>
          <p:nvPr/>
        </p:nvSpPr>
        <p:spPr>
          <a:xfrm>
            <a:off x="1262744" y="3184989"/>
            <a:ext cx="9877481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13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27596"/>
              </p:ext>
            </p:extLst>
          </p:nvPr>
        </p:nvGraphicFramePr>
        <p:xfrm>
          <a:off x="2014537" y="2430932"/>
          <a:ext cx="81629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463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081463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系統架構流程圖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最終報告統整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蔡育倫、柯盛文、林育民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3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396</Words>
  <Application>Microsoft Office PowerPoint</Application>
  <PresentationFormat>寬螢幕</PresentationFormat>
  <Paragraphs>92</Paragraphs>
  <Slides>28</Slides>
  <Notes>1</Notes>
  <HiddenSlides>6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Adobe Gothic Std B</vt:lpstr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kulowto</cp:lastModifiedBy>
  <cp:revision>62</cp:revision>
  <dcterms:created xsi:type="dcterms:W3CDTF">2018-12-18T08:56:17Z</dcterms:created>
  <dcterms:modified xsi:type="dcterms:W3CDTF">2019-01-01T11:07:48Z</dcterms:modified>
</cp:coreProperties>
</file>